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7" r:id="rId2"/>
    <p:sldId id="261" r:id="rId3"/>
    <p:sldId id="262" r:id="rId4"/>
    <p:sldId id="263" r:id="rId5"/>
    <p:sldId id="264" r:id="rId6"/>
    <p:sldId id="266" r:id="rId7"/>
    <p:sldId id="267" r:id="rId8"/>
    <p:sldId id="271" r:id="rId9"/>
    <p:sldId id="272" r:id="rId10"/>
    <p:sldId id="273" r:id="rId11"/>
    <p:sldId id="275" r:id="rId12"/>
    <p:sldId id="277" r:id="rId13"/>
    <p:sldId id="279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6491"/>
    <a:srgbClr val="66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1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0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41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1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328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37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2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0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12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5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3146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35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300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633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372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3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973F5-F43C-4CF1-80EC-BC65040C5D4E}" type="datetimeFigureOut">
              <a:rPr lang="ru-RU" smtClean="0"/>
              <a:t>15.02.2026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794121-8C03-4E5E-96E6-ABD954DB2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529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7543800" cy="35283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 безопасности </a:t>
            </a:r>
          </a:p>
          <a:p>
            <a:pPr marL="0" indent="0" algn="ctr">
              <a:buNone/>
            </a:pPr>
            <a:r>
              <a:rPr lang="ru-RU" sz="4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профилактика преступлений, совершаемых с использованием информационно-телекоммуникационных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08185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 в сфере информационных технологий включают: </a:t>
            </a:r>
          </a:p>
          <a:p>
            <a:endParaRPr lang="ru-RU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распространение вредоносных программ, взлом паролей, 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кражу номеров банковских карт и других банковских реквизитов,</a:t>
            </a:r>
          </a:p>
          <a:p>
            <a:r>
              <a:rPr lang="ru-RU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распространение противоправной информации (клеветы, материалов порнографического характера, материалов возбуждающих межнациональную и межрелигиозную вражду и т.д.) через Интернет,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вредоносное вмешательство через компьютерные сети в работу различных систем.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93096"/>
            <a:ext cx="760786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9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764704"/>
            <a:ext cx="30845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1844824"/>
            <a:ext cx="6552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схемы используют аферисты?</a:t>
            </a:r>
          </a:p>
        </p:txBody>
      </p:sp>
    </p:spTree>
    <p:extLst>
      <p:ext uri="{BB962C8B-B14F-4D97-AF65-F5344CB8AC3E}">
        <p14:creationId xmlns:p14="http://schemas.microsoft.com/office/powerpoint/2010/main" val="4224108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3618" y="457508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ОБЕЩАЮТ «ЗОЛОТЫЕ ГОРЫ»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1340768"/>
            <a:ext cx="7524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Опросы за вознаграждение, социальные выплаты или сверхприбыльные инвестиционные проекты, предложения работы фрилансера за предварительную оплату обучения.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56" y="4593903"/>
            <a:ext cx="6042969" cy="214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2683661"/>
            <a:ext cx="1177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СОВЕТ:</a:t>
            </a:r>
            <a:r>
              <a:rPr lang="ru-RU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3788" y="2683661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 быстрого обогащения – признак обмана!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Игнорируйте заманчивые предложения! Изучите их более детально, прежде чем вкладывать реальные деньги.</a:t>
            </a:r>
          </a:p>
        </p:txBody>
      </p:sp>
    </p:spTree>
    <p:extLst>
      <p:ext uri="{BB962C8B-B14F-4D97-AF65-F5344CB8AC3E}">
        <p14:creationId xmlns:p14="http://schemas.microsoft.com/office/powerpoint/2010/main" val="362642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265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ЗАМАНИВАЮТ НА «РАСПРОДАЖИ»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77468"/>
            <a:ext cx="518457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1052736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размещают товары на сайте объявлений по очень выгодной цене, которая может быть на 30-40% ниже среднерыночной. Единственным условием покупки является внесение небольшого аванса на карту. После получения предоплаты исчезает не только «продавец», но и объявление с сайта. Очень часто наивные пользователи заказывают товар, внося предоплату и в итоге не получают ни посылки, ни денег.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8776" y="308406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44464" y="308406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Проверяйте юридический адрес магазина, лицензии и ищите отзывы реальных покупателей. Если вы на 100% не уверены в честности продавца, то придерживайтесь покупок исключительно наложенным платежом</a:t>
            </a:r>
            <a:r>
              <a:rPr lang="ru-RU" dirty="0"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79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820" y="26064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МАСКИРУЮТСЯ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0894" y="930631"/>
            <a:ext cx="8191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/>
              </a:buClr>
              <a:buFont typeface="Times New Roman" panose="02020603050405020304" pitchFamily="18" charset="0"/>
              <a:buChar char="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Разыгрывают роль продавцов и покупателей на популярных сайтах объявлений, крадут у человека персональные данные или деньги с помощью сайтов-подделок (фишинг).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4757" y="3763942"/>
            <a:ext cx="1134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43908" y="3763942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доверяйте незнакомцам, не отвечайте на звонки с незнакомых номеров, тщательно проверяйте документы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сотрудников государственных органов.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Помните, на большинстве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фриланс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-бирж начать работу можно абсолютно бесплатно.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4" y="4293096"/>
            <a:ext cx="3247699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5C5BB1-EE30-939C-572A-6FDFFDC27B57}"/>
              </a:ext>
            </a:extLst>
          </p:cNvPr>
          <p:cNvSpPr txBox="1"/>
          <p:nvPr/>
        </p:nvSpPr>
        <p:spPr>
          <a:xfrm>
            <a:off x="1060974" y="1849794"/>
            <a:ext cx="7471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/>
              </a:buClr>
              <a:buFont typeface="Times New Roman" panose="02020603050405020304" pitchFamily="18" charset="0"/>
              <a:buChar char="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Присылают на номер жертвы СМС с текстом о том, что ее карта заблокирована. В конце указывается номер телефона, по которому нужно связаться с якобы сотрудником банка. Доверчивый пользователь звонит по номеру и попадает в руки искусного мошенника, выполняя его просьбы и, сам того не замечая, передает свои конфиденциальные данные и деньги в чужие руки.</a:t>
            </a:r>
          </a:p>
        </p:txBody>
      </p:sp>
    </p:spTree>
    <p:extLst>
      <p:ext uri="{BB962C8B-B14F-4D97-AF65-F5344CB8AC3E}">
        <p14:creationId xmlns:p14="http://schemas.microsoft.com/office/powerpoint/2010/main" val="3296825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475" y="703509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/>
              </a:buClr>
              <a:buFont typeface="Times New Roman" panose="02020603050405020304" pitchFamily="18" charset="0"/>
              <a:buChar char="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способ выудить информацию у доверчивых пользователей - создание поддельных личных страничек с целью знакомства и получения личной информации, которая может послужить доступом к вашим реальным финансам.</a:t>
            </a:r>
          </a:p>
          <a:p>
            <a:pPr marL="285750" indent="-285750" algn="just">
              <a:buClr>
                <a:schemeClr val="tx1"/>
              </a:buClr>
              <a:buFont typeface="Times New Roman" panose="02020603050405020304" pitchFamily="18" charset="0"/>
              <a:buChar char="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/>
              </a:buClr>
              <a:buFont typeface="Times New Roman" panose="02020603050405020304" pitchFamily="18" charset="0"/>
              <a:buChar char="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Звонки и даже видео-звонки в интернет-мессенджерах от сотрудников банков, работников полиции, прокуратуры с целью выведать у человека его персональные данные.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79712" y="404664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ВНЕДРЯЮТСЯ  В  СОЦСЕТИ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1680" y="3416627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СОВЕТ: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59944" y="397821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5952" y="3416627"/>
            <a:ext cx="5344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раскрывайте свои персональные данные в диалоге с незнакомым человеком или при прохождении сомнительного опроса в соцсети.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0715"/>
            <a:ext cx="5724636" cy="189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331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84784"/>
            <a:ext cx="3407653" cy="2529760"/>
          </a:xfrm>
          <a:prstGeom prst="rect">
            <a:avLst/>
          </a:prstGeom>
          <a:noFill/>
          <a:ln>
            <a:noFill/>
          </a:ln>
          <a:effectLst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922" y="1150924"/>
            <a:ext cx="5748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вас выходят сами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Аферисты могут представиться службой банка, налоговой, прокуратурой, полицией. Любой неожиданный звонок, СМС или письмо – повод насторожиться.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 о деньгах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Предлагают спасти сбережения, получить компенсацию или вложится в инвестиционный проект.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Просят сообщить данные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Злоумышленников интересуют реквизиты карты, пароли и коды из банковских уведомлений.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922" y="4761127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вас давят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Аферисты всегда торопят, чтобы у вас не было времени все обдумать.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Радуют внезапной выгодой или пугают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Сильные эмоции притупляют бдительность.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677156-4584-4019-6810-5AC2EA75A942}"/>
              </a:ext>
            </a:extLst>
          </p:cNvPr>
          <p:cNvSpPr txBox="1"/>
          <p:nvPr/>
        </p:nvSpPr>
        <p:spPr>
          <a:xfrm>
            <a:off x="1272042" y="15342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интернет-мошенника!</a:t>
            </a:r>
          </a:p>
        </p:txBody>
      </p:sp>
    </p:spTree>
    <p:extLst>
      <p:ext uri="{BB962C8B-B14F-4D97-AF65-F5344CB8AC3E}">
        <p14:creationId xmlns:p14="http://schemas.microsoft.com/office/powerpoint/2010/main" val="2081825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276872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Уголовная ответственность за мошенничество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val="181806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476672"/>
            <a:ext cx="85689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преступления караются согласно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159 и 159.6 УК 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причём последний пункт подразумевает именно деяния, при которых хищение средств осуществлено посредством информационных систем. Максимальное наказание, предусмотренное по этой статье, составляет 10 лет лишения свободы со штрафом в сумме до 1 млн. рублей.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 век развития информационных технологий интернет является точно таким же местом совершение преступления, как и любое другое. Ответственность за любые мошеннические действия предусмотрена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статьёй 159 УК РФ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именно согласно ей составляется заявление на мошенников в интернете от потерпевшего. Она содержит в себе разные пункты в зависимости от суммы причинённого ущерба и способа проведения аферы.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мошенников поймали быстро, и сумма причинённого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ущерба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2.500 рублей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возможно применение к ним не уголовной, а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административной ответственности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наказание варьируется от штрафа до ареста на 15 суток.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013176"/>
            <a:ext cx="3843908" cy="171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05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7604" y="1988840"/>
            <a:ext cx="7128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избежать мошенников в Интернете: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правила безопасности.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334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640261"/>
            <a:ext cx="6480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переходите по ссылкам от незнакомцев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сразу удаляйте сомнительные сообщения.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Никому не сообщайте свои персональные данные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загружайте приложения на телефон из других источников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официальных магазинов приложений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RuStore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RuMarket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NashStore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Заведите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отдельную дебетовую карту для платежей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и кладите на нее определенную сумму перед оплатой.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1733"/>
            <a:ext cx="1287240" cy="179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02138A-EF4E-9B58-1662-60DAC96B9E9D}"/>
              </a:ext>
            </a:extLst>
          </p:cNvPr>
          <p:cNvSpPr txBox="1"/>
          <p:nvPr/>
        </p:nvSpPr>
        <p:spPr>
          <a:xfrm>
            <a:off x="403043" y="5308925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Минимизируйте контакты со случайными сайтами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 вероятность того, что, загружая что-либо с неизвестного сайта, вы получите вредоносную программу.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7CF291-F54F-1C15-B979-1C53501C37AE}"/>
              </a:ext>
            </a:extLst>
          </p:cNvPr>
          <p:cNvSpPr txBox="1"/>
          <p:nvPr/>
        </p:nvSpPr>
        <p:spPr>
          <a:xfrm>
            <a:off x="389703" y="4221088"/>
            <a:ext cx="7956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оставляйте свои персональные данные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общедоступных ресурсах. Их собирают роботы аферистов, чтобы при контакте с вами вызывать больше доверия и повысить вероятность обмана.</a:t>
            </a:r>
          </a:p>
        </p:txBody>
      </p:sp>
    </p:spTree>
    <p:extLst>
      <p:ext uri="{BB962C8B-B14F-4D97-AF65-F5344CB8AC3E}">
        <p14:creationId xmlns:p14="http://schemas.microsoft.com/office/powerpoint/2010/main" val="200469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6295" y="2780928"/>
            <a:ext cx="7431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делать, если мошенники вас обманули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57040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476672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УКРАЛИ деньги с банковской карты!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302181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ЗАБЛОКИРОВАТЬ   карту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8705" y="1130260"/>
            <a:ext cx="537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556" l="2128" r="89362">
                        <a14:foregroundMark x1="20213" y1="65556" x2="20213" y2="65556"/>
                        <a14:foregroundMark x1="36170" y1="82222" x2="36170" y2="82222"/>
                        <a14:foregroundMark x1="24468" y1="40000" x2="24468" y2="40000"/>
                        <a14:foregroundMark x1="32979" y1="51111" x2="32979" y2="51111"/>
                        <a14:foregroundMark x1="3191" y1="65556" x2="3191" y2="65556"/>
                        <a14:foregroundMark x1="35106" y1="95556" x2="35106" y2="9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96722"/>
            <a:ext cx="89535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8167" y="1127217"/>
            <a:ext cx="4104456" cy="156966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номеру телефона банка на банковской карте или на официальном сайте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мобильное приложение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личный кабинет на официальном сайте банка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отделении банка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4889" y="2891321"/>
            <a:ext cx="537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7027" y="2886757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несогласии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операцией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2093" y1="82353" x2="22093" y2="82353"/>
                        <a14:foregroundMark x1="40698" y1="82353" x2="40698" y2="823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00" y="3082108"/>
            <a:ext cx="8191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99992" y="2996952"/>
            <a:ext cx="4102631" cy="107721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должно быть написано: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суток после сообщения о списании денег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месте в отделении банка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8705" y="4798003"/>
            <a:ext cx="537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494731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полицию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76" b="89412" l="1681" r="94958">
                        <a14:foregroundMark x1="2521" y1="70588" x2="2521" y2="70588"/>
                        <a14:foregroundMark x1="94958" y1="63529" x2="94958" y2="63529"/>
                        <a14:foregroundMark x1="58824" y1="1176" x2="58824" y2="1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37" y="4854855"/>
            <a:ext cx="11334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99991" y="4741113"/>
            <a:ext cx="4102631" cy="83099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людей подадут заявления, тем выше вероятность, что преступников поймают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96" b="88406" l="1064" r="96809">
                        <a14:foregroundMark x1="5319" y1="24638" x2="5319" y2="24638"/>
                        <a14:foregroundMark x1="10993" y1="31159" x2="10993" y2="31159"/>
                        <a14:foregroundMark x1="6028" y1="20290" x2="6028" y2="20290"/>
                        <a14:foregroundMark x1="10638" y1="22464" x2="10638" y2="22464"/>
                        <a14:foregroundMark x1="3191" y1="18116" x2="3191" y2="18116"/>
                        <a14:foregroundMark x1="13475" y1="21739" x2="13475" y2="21739"/>
                        <a14:foregroundMark x1="11702" y1="13768" x2="11702" y2="13768"/>
                        <a14:foregroundMark x1="1418" y1="21739" x2="1418" y2="21739"/>
                        <a14:foregroundMark x1="84397" y1="84058" x2="84397" y2="84058"/>
                        <a14:foregroundMark x1="85816" y1="54348" x2="85816" y2="54348"/>
                        <a14:foregroundMark x1="87589" y1="66667" x2="87589" y2="66667"/>
                        <a14:foregroundMark x1="92199" y1="33333" x2="92199" y2="33333"/>
                        <a14:foregroundMark x1="96809" y1="50725" x2="96809" y2="507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748689"/>
            <a:ext cx="2686050" cy="98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8980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1371</TotalTime>
  <Words>872</Words>
  <Application>Microsoft Office PowerPoint</Application>
  <PresentationFormat>Экран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lilianna.dolbnina@yandex.ru</cp:lastModifiedBy>
  <cp:revision>118</cp:revision>
  <dcterms:created xsi:type="dcterms:W3CDTF">2023-07-10T05:49:08Z</dcterms:created>
  <dcterms:modified xsi:type="dcterms:W3CDTF">2026-02-15T12:59:07Z</dcterms:modified>
</cp:coreProperties>
</file>